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73" r:id="rId2"/>
    <p:sldId id="297" r:id="rId3"/>
    <p:sldId id="330" r:id="rId4"/>
    <p:sldId id="336" r:id="rId5"/>
    <p:sldId id="315" r:id="rId6"/>
    <p:sldId id="317" r:id="rId7"/>
    <p:sldId id="339" r:id="rId8"/>
    <p:sldId id="334" r:id="rId9"/>
    <p:sldId id="332" r:id="rId10"/>
    <p:sldId id="337" r:id="rId11"/>
    <p:sldId id="338" r:id="rId12"/>
    <p:sldId id="335" r:id="rId13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73E"/>
    <a:srgbClr val="D2B052"/>
    <a:srgbClr val="003F72"/>
    <a:srgbClr val="00467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888B-421E-44CF-B623-07607E9E9478}" type="datetimeFigureOut">
              <a:rPr lang="en-GB" smtClean="0"/>
              <a:pPr/>
              <a:t>11/01/2013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D19D-2D31-4E65-A424-445172E269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10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79CA67-BFD4-4266-8A71-9302B8928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ewcastle_Master_C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76250"/>
            <a:ext cx="18843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 algn="ctr">
              <a:defRPr smtClean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F0CFBBB-6E67-4A15-8ACC-251250C8FB7B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AEF8ADA1-A670-432D-9157-B6373BD68F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1F2C-788C-407A-B7CF-B36245D9A35B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D493-A85A-449D-B51A-6244CE4D3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5A19-A6A2-419E-ADD0-459EC4C2764E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A53C-2D69-4123-AF6F-17B2BEF0B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774B-BE6B-4CCA-8AAD-A78A61B3450C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773A-7229-40CE-9FBE-B563977513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3ECB-24CE-498A-9F28-5BE46AC34AA8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B312-C5B5-44B9-ACB9-350D3B5C2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A48B-AEEA-4577-BAEB-F5FE72216818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C241-C571-41C3-BBA3-A8CB1C4FC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03A2-1E30-4A16-9CC7-DE442F138F2B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ACB11-766E-4612-9331-2A7C2F585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99E9-A926-4975-8987-DE5CE0E9A383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F7E3-703A-4087-94AC-4A3791E80B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D2FD-69D5-4C15-A72D-FF27733D6C80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8B9B-8B42-426D-95C7-39ECD2F6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6021-0917-4234-8627-E35D26F4F534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C378F-9C78-4961-9D66-F83085A7B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7850-D8CF-4200-9B1B-A5F5F4A51023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BBB4-5CFA-435D-8B41-D5CB38D6F2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D56151B-5913-417E-9DEC-1DDF13FE37D4}" type="datetimeFigureOut">
              <a:rPr lang="en-US"/>
              <a:pPr>
                <a:defRPr/>
              </a:pPr>
              <a:t>1/11/2013</a:t>
            </a:fld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381750"/>
            <a:ext cx="33115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49ECD6-F9C6-41A4-B4A8-B0FFB6B16F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31" name="AutoShape 11"/>
          <p:cNvCxnSpPr>
            <a:cxnSpLocks noChangeShapeType="1"/>
          </p:cNvCxnSpPr>
          <p:nvPr userDrawn="1"/>
        </p:nvCxnSpPr>
        <p:spPr bwMode="auto">
          <a:xfrm>
            <a:off x="468313" y="1196975"/>
            <a:ext cx="7559675" cy="0"/>
          </a:xfrm>
          <a:prstGeom prst="straightConnector1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</p:cxn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962025"/>
            <a:ext cx="7921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Autofit/>
          </a:bodyPr>
          <a:lstStyle/>
          <a:p>
            <a:r>
              <a:rPr lang="en-GB" sz="3200" dirty="0"/>
              <a:t>Integrated programmes for pedagogical change: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Overhauling </a:t>
            </a:r>
            <a:r>
              <a:rPr lang="en-GB" sz="3200" dirty="0"/>
              <a:t>thinking on teaching to incorporate new technologies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24672"/>
            <a:ext cx="7704856" cy="1752600"/>
          </a:xfrm>
        </p:spPr>
        <p:txBody>
          <a:bodyPr/>
          <a:lstStyle/>
          <a:p>
            <a:r>
              <a:rPr lang="en-GB" sz="3200" b="1" dirty="0" smtClean="0"/>
              <a:t>Steve Williams</a:t>
            </a:r>
            <a:endParaRPr lang="en-GB" sz="3200" b="1" dirty="0" smtClean="0">
              <a:solidFill>
                <a:schemeClr val="tx1"/>
              </a:solidFill>
            </a:endParaRPr>
          </a:p>
          <a:p>
            <a:r>
              <a:rPr lang="en-GB" sz="3200" b="1" dirty="0" smtClean="0">
                <a:solidFill>
                  <a:schemeClr val="tx1"/>
                </a:solidFill>
              </a:rPr>
              <a:t>Newcastle University</a:t>
            </a:r>
          </a:p>
          <a:p>
            <a:endParaRPr lang="en-GB" sz="3200" b="1" dirty="0" smtClean="0"/>
          </a:p>
          <a:p>
            <a:r>
              <a:rPr lang="en-GB" sz="3200" b="1" dirty="0" err="1" smtClean="0">
                <a:solidFill>
                  <a:schemeClr val="tx1"/>
                </a:solidFill>
              </a:rPr>
              <a:t>BETT</a:t>
            </a:r>
            <a:r>
              <a:rPr lang="en-GB" sz="3200" b="1" dirty="0" smtClean="0">
                <a:solidFill>
                  <a:schemeClr val="tx1"/>
                </a:solidFill>
              </a:rPr>
              <a:t> – London – 31 January 2013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2012 – where are we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r>
              <a:rPr lang="en-US" dirty="0" smtClean="0"/>
              <a:t>L+T Directors in each School</a:t>
            </a:r>
          </a:p>
          <a:p>
            <a:r>
              <a:rPr lang="en-US" dirty="0" smtClean="0"/>
              <a:t>Careers, feedback, tutoring…</a:t>
            </a:r>
          </a:p>
          <a:p>
            <a:r>
              <a:rPr lang="en-US" dirty="0" smtClean="0"/>
              <a:t>More 24/7 – Library/Clusters</a:t>
            </a:r>
          </a:p>
          <a:p>
            <a:r>
              <a:rPr lang="en-US" dirty="0" smtClean="0"/>
              <a:t>Lecture capture</a:t>
            </a:r>
          </a:p>
          <a:p>
            <a:r>
              <a:rPr lang="en-US" dirty="0" smtClean="0"/>
              <a:t>VLE threshold </a:t>
            </a:r>
            <a:r>
              <a:rPr lang="en-US" u="sng" dirty="0" smtClean="0"/>
              <a:t>and</a:t>
            </a:r>
            <a:r>
              <a:rPr lang="en-US" dirty="0" smtClean="0"/>
              <a:t> experts</a:t>
            </a:r>
          </a:p>
          <a:p>
            <a:r>
              <a:rPr lang="en-US" dirty="0" smtClean="0"/>
              <a:t>Mobile VLE</a:t>
            </a:r>
          </a:p>
          <a:p>
            <a:r>
              <a:rPr lang="en-US" dirty="0" smtClean="0"/>
              <a:t>Apps – native, </a:t>
            </a:r>
            <a:r>
              <a:rPr lang="en-US" dirty="0" err="1" smtClean="0"/>
              <a:t>iOS</a:t>
            </a:r>
            <a:r>
              <a:rPr lang="en-US" dirty="0" smtClean="0"/>
              <a:t>, Android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Staff Student Committee </a:t>
            </a:r>
            <a:br>
              <a:rPr lang="en-US" dirty="0" smtClean="0"/>
            </a:br>
            <a:r>
              <a:rPr lang="en-US" dirty="0" smtClean="0"/>
              <a:t>membership</a:t>
            </a:r>
          </a:p>
          <a:p>
            <a:r>
              <a:rPr lang="en-US" dirty="0"/>
              <a:t>Better </a:t>
            </a:r>
            <a:r>
              <a:rPr lang="en-US" dirty="0" smtClean="0"/>
              <a:t>relationships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34" y="1916832"/>
            <a:ext cx="3760505" cy="2519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5157192"/>
            <a:ext cx="299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issue – some of this is IT, some is nothing to do with IT!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2012 – where are we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“Every one of our students does e-Learning”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84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r>
              <a:rPr lang="en-GB" dirty="0"/>
              <a:t>Flexible programmes? </a:t>
            </a:r>
          </a:p>
          <a:p>
            <a:r>
              <a:rPr lang="en-GB" dirty="0" smtClean="0"/>
              <a:t>MOOCs?</a:t>
            </a:r>
          </a:p>
          <a:p>
            <a:r>
              <a:rPr lang="en-GB" dirty="0" smtClean="0"/>
              <a:t>CPD/professional </a:t>
            </a:r>
            <a:br>
              <a:rPr lang="en-GB" dirty="0" smtClean="0"/>
            </a:br>
            <a:r>
              <a:rPr lang="en-GB" dirty="0" smtClean="0"/>
              <a:t>accreditation?</a:t>
            </a:r>
          </a:p>
          <a:p>
            <a:r>
              <a:rPr lang="en-GB" dirty="0" smtClean="0"/>
              <a:t>More internationalisation?</a:t>
            </a:r>
          </a:p>
          <a:p>
            <a:endParaRPr lang="en-GB" dirty="0"/>
          </a:p>
          <a:p>
            <a:r>
              <a:rPr lang="en-GB" dirty="0" smtClean="0"/>
              <a:t>Rebrand as ‘student offer’ / </a:t>
            </a:r>
            <a:br>
              <a:rPr lang="en-GB" dirty="0" smtClean="0"/>
            </a:br>
            <a:r>
              <a:rPr lang="en-GB" dirty="0" smtClean="0"/>
              <a:t>transition to normal / </a:t>
            </a:r>
            <a:br>
              <a:rPr lang="en-GB" dirty="0" smtClean="0"/>
            </a:br>
            <a:r>
              <a:rPr lang="en-GB" dirty="0" smtClean="0"/>
              <a:t>embed what we have.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591228" cy="22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pPr>
              <a:buSzPct val="150000"/>
            </a:pPr>
            <a:r>
              <a:rPr lang="en-US" dirty="0" smtClean="0"/>
              <a:t>Best practice is to have academic leaders, practicing academics, teaching quality people and IT people around the same tables. </a:t>
            </a:r>
          </a:p>
          <a:p>
            <a:pPr>
              <a:buSzPct val="150000"/>
            </a:pPr>
            <a:r>
              <a:rPr lang="en-US" dirty="0" smtClean="0"/>
              <a:t>This leads to a well-integrated, sustainable programme, which in turn leads to benefits for students and staff. </a:t>
            </a:r>
          </a:p>
          <a:p>
            <a:pPr>
              <a:buSzPct val="150000"/>
            </a:pPr>
            <a:r>
              <a:rPr lang="en-US" dirty="0" smtClean="0"/>
              <a:t>Communication of the benefits at programme and project level, good project management and proper, early resourcing are essential.</a:t>
            </a:r>
          </a:p>
          <a:p>
            <a:endParaRPr lang="en-US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Newcastle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374802" cy="42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Newcastle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r>
              <a:rPr lang="en-GB" dirty="0" smtClean="0"/>
              <a:t>But also…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00808"/>
            <a:ext cx="4553786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43883"/>
            <a:ext cx="2674771" cy="37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Students’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£9k PA, high!</a:t>
            </a:r>
          </a:p>
          <a:p>
            <a:r>
              <a:rPr lang="en-US" dirty="0" smtClean="0"/>
              <a:t>Feedback, contact hours, quality tutoring </a:t>
            </a:r>
          </a:p>
          <a:p>
            <a:r>
              <a:rPr lang="en-US" dirty="0" smtClean="0"/>
              <a:t>IT that just works</a:t>
            </a:r>
          </a:p>
          <a:p>
            <a:r>
              <a:rPr lang="en-US" dirty="0"/>
              <a:t>My device, my way, now, at no cost to me.</a:t>
            </a:r>
          </a:p>
          <a:p>
            <a:r>
              <a:rPr lang="en-US" dirty="0" smtClean="0"/>
              <a:t>“But also you need to provide more computers…</a:t>
            </a:r>
          </a:p>
          <a:p>
            <a:r>
              <a:rPr lang="en-US" dirty="0" smtClean="0"/>
              <a:t>… and more printers.”</a:t>
            </a:r>
          </a:p>
          <a:p>
            <a:r>
              <a:rPr lang="en-US" dirty="0" smtClean="0"/>
              <a:t>Social networking? </a:t>
            </a:r>
          </a:p>
          <a:p>
            <a:r>
              <a:rPr lang="en-US" dirty="0" smtClean="0"/>
              <a:t>On many sites, around the world.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colleagues’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Somewhere to put my material</a:t>
            </a:r>
          </a:p>
          <a:p>
            <a:r>
              <a:rPr lang="en-US" dirty="0" smtClean="0"/>
              <a:t>And interact with my students</a:t>
            </a:r>
          </a:p>
          <a:p>
            <a:r>
              <a:rPr lang="en-US" dirty="0" smtClean="0"/>
              <a:t>And give and receive feedback</a:t>
            </a:r>
          </a:p>
          <a:p>
            <a:r>
              <a:rPr lang="en-US" dirty="0" smtClean="0"/>
              <a:t>Without me needing to do any training or change my current processes!</a:t>
            </a:r>
          </a:p>
          <a:p>
            <a:r>
              <a:rPr lang="en-US" dirty="0" smtClean="0"/>
              <a:t>Social networking?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colleagues’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“Do you mean that I should invest in computers instead of lecturers? Are you mad?”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1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4725"/>
          </a:xfrm>
        </p:spPr>
        <p:txBody>
          <a:bodyPr/>
          <a:lstStyle/>
          <a:p>
            <a:endParaRPr lang="en-US" dirty="0" smtClean="0"/>
          </a:p>
          <a:p>
            <a:r>
              <a:rPr lang="en-GB" dirty="0" smtClean="0"/>
              <a:t>How did we get into it? </a:t>
            </a:r>
          </a:p>
          <a:p>
            <a:r>
              <a:rPr lang="en-GB" dirty="0" smtClean="0"/>
              <a:t>Desired outcomes / benefits</a:t>
            </a:r>
          </a:p>
          <a:p>
            <a:r>
              <a:rPr lang="en-GB" dirty="0" smtClean="0"/>
              <a:t>Programme governance</a:t>
            </a:r>
          </a:p>
          <a:p>
            <a:r>
              <a:rPr lang="en-GB" dirty="0" smtClean="0"/>
              <a:t>Project Management</a:t>
            </a:r>
          </a:p>
          <a:p>
            <a:r>
              <a:rPr lang="en-GB" dirty="0" err="1" smtClean="0"/>
              <a:t>KPI</a:t>
            </a:r>
            <a:r>
              <a:rPr lang="en-GB" dirty="0" smtClean="0"/>
              <a:t> and scorecard reporting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" y="4653136"/>
            <a:ext cx="8929962" cy="4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46" y="1700808"/>
            <a:ext cx="2330487" cy="27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40" name="Straight Arrow Connector 2839"/>
          <p:cNvCxnSpPr/>
          <p:nvPr/>
        </p:nvCxnSpPr>
        <p:spPr>
          <a:xfrm>
            <a:off x="4211960" y="292494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2" name="Straight Arrow Connector 2841"/>
          <p:cNvCxnSpPr/>
          <p:nvPr/>
        </p:nvCxnSpPr>
        <p:spPr>
          <a:xfrm>
            <a:off x="4067944" y="3097097"/>
            <a:ext cx="1512168" cy="1484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4" name="TextBox 2843"/>
          <p:cNvSpPr txBox="1"/>
          <p:nvPr/>
        </p:nvSpPr>
        <p:spPr>
          <a:xfrm>
            <a:off x="6742723" y="198884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90</a:t>
            </a:r>
          </a:p>
          <a:p>
            <a:r>
              <a:rPr lang="en-GB" dirty="0" smtClean="0"/>
              <a:t>Lines!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2012 – what went well and badly?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84725"/>
          </a:xfrm>
        </p:spPr>
        <p:txBody>
          <a:bodyPr/>
          <a:lstStyle/>
          <a:p>
            <a:r>
              <a:rPr lang="en-US" dirty="0" smtClean="0"/>
              <a:t>Real PVC / UTLC commitment</a:t>
            </a:r>
          </a:p>
          <a:p>
            <a:r>
              <a:rPr lang="en-US" dirty="0" smtClean="0"/>
              <a:t>Well motivated staff</a:t>
            </a:r>
          </a:p>
          <a:p>
            <a:r>
              <a:rPr lang="en-US" dirty="0" smtClean="0"/>
              <a:t>Student involvement</a:t>
            </a:r>
          </a:p>
          <a:p>
            <a:r>
              <a:rPr lang="en-US" dirty="0" smtClean="0"/>
              <a:t>Doing it as a programme</a:t>
            </a:r>
          </a:p>
          <a:p>
            <a:endParaRPr lang="en-US" dirty="0"/>
          </a:p>
          <a:p>
            <a:r>
              <a:rPr lang="en-US" dirty="0" smtClean="0"/>
              <a:t>More piloting, in different</a:t>
            </a:r>
            <a:br>
              <a:rPr lang="en-US" dirty="0" smtClean="0"/>
            </a:br>
            <a:r>
              <a:rPr lang="en-US" dirty="0" smtClean="0"/>
              <a:t>academic domains</a:t>
            </a:r>
          </a:p>
          <a:p>
            <a:r>
              <a:rPr lang="en-US" dirty="0" smtClean="0"/>
              <a:t>‘Initiative overload’</a:t>
            </a:r>
          </a:p>
          <a:p>
            <a:endParaRPr lang="en-US" dirty="0" smtClean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0476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Template 2003 final">
  <a:themeElements>
    <a:clrScheme name="Slide Template 2003 final 1">
      <a:dk1>
        <a:srgbClr val="000000"/>
      </a:dk1>
      <a:lt1>
        <a:srgbClr val="FFFFFF"/>
      </a:lt1>
      <a:dk2>
        <a:srgbClr val="003F72"/>
      </a:dk2>
      <a:lt2>
        <a:srgbClr val="646464"/>
      </a:lt2>
      <a:accent1>
        <a:srgbClr val="969696"/>
      </a:accent1>
      <a:accent2>
        <a:srgbClr val="800000"/>
      </a:accent2>
      <a:accent3>
        <a:srgbClr val="FFFFFF"/>
      </a:accent3>
      <a:accent4>
        <a:srgbClr val="000000"/>
      </a:accent4>
      <a:accent5>
        <a:srgbClr val="C9C9C9"/>
      </a:accent5>
      <a:accent6>
        <a:srgbClr val="730000"/>
      </a:accent6>
      <a:hlink>
        <a:srgbClr val="003F72"/>
      </a:hlink>
      <a:folHlink>
        <a:srgbClr val="800000"/>
      </a:folHlink>
    </a:clrScheme>
    <a:fontScheme name="Slide Template 2003 fin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Template 2003 final 1">
        <a:dk1>
          <a:srgbClr val="000000"/>
        </a:dk1>
        <a:lt1>
          <a:srgbClr val="FFFFFF"/>
        </a:lt1>
        <a:dk2>
          <a:srgbClr val="003F72"/>
        </a:dk2>
        <a:lt2>
          <a:srgbClr val="646464"/>
        </a:lt2>
        <a:accent1>
          <a:srgbClr val="96969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730000"/>
        </a:accent6>
        <a:hlink>
          <a:srgbClr val="003F72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346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 Template 2003 final</vt:lpstr>
      <vt:lpstr>Integrated programmes for pedagogical change:  Overhauling thinking on teaching to incorporate new technologies </vt:lpstr>
      <vt:lpstr>Guiding thought</vt:lpstr>
      <vt:lpstr>Newcastle University</vt:lpstr>
      <vt:lpstr>Newcastle University</vt:lpstr>
      <vt:lpstr>Students’ expectations</vt:lpstr>
      <vt:lpstr>Academic colleagues’ expectations</vt:lpstr>
      <vt:lpstr>Academic colleagues’ expectations</vt:lpstr>
      <vt:lpstr>Project 2012</vt:lpstr>
      <vt:lpstr>Project 2012 – what went well and badly?</vt:lpstr>
      <vt:lpstr>Project 2012 – where are we now? </vt:lpstr>
      <vt:lpstr>Project 2012 – where are we now? </vt:lpstr>
      <vt:lpstr>What’s next…</vt:lpstr>
    </vt:vector>
  </TitlesOfParts>
  <Company>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Equality and Community   - Lessons from Stellenbosch   Keynote Address for a Conference at Manchester Metropolitan University  9 May 2009</dc:title>
  <dc:creator>nchb6</dc:creator>
  <cp:lastModifiedBy>Steve Williams</cp:lastModifiedBy>
  <cp:revision>80</cp:revision>
  <dcterms:created xsi:type="dcterms:W3CDTF">2011-09-08T12:16:01Z</dcterms:created>
  <dcterms:modified xsi:type="dcterms:W3CDTF">2013-01-11T14:47:04Z</dcterms:modified>
</cp:coreProperties>
</file>